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85" r:id="rId3"/>
    <p:sldId id="289" r:id="rId4"/>
    <p:sldId id="290" r:id="rId5"/>
    <p:sldId id="291" r:id="rId6"/>
    <p:sldId id="292" r:id="rId7"/>
    <p:sldId id="293" r:id="rId8"/>
    <p:sldId id="294" r:id="rId9"/>
    <p:sldId id="284" r:id="rId1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C0BB"/>
    <a:srgbClr val="B3D3EA"/>
    <a:srgbClr val="1984CC"/>
    <a:srgbClr val="03136A"/>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2" autoAdjust="0"/>
    <p:restoredTop sz="95596" autoAdjust="0"/>
  </p:normalViewPr>
  <p:slideViewPr>
    <p:cSldViewPr>
      <p:cViewPr varScale="1">
        <p:scale>
          <a:sx n="111" d="100"/>
          <a:sy n="111" d="100"/>
        </p:scale>
        <p:origin x="17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0DE7D1-61F8-4C15-8922-702E177BF120}" type="slidenum">
              <a:rPr lang="en-US"/>
              <a:pPr>
                <a:defRPr/>
              </a:pPr>
              <a:t>‹#›</a:t>
            </a:fld>
            <a:endParaRPr lang="en-US"/>
          </a:p>
        </p:txBody>
      </p:sp>
    </p:spTree>
    <p:extLst>
      <p:ext uri="{BB962C8B-B14F-4D97-AF65-F5344CB8AC3E}">
        <p14:creationId xmlns:p14="http://schemas.microsoft.com/office/powerpoint/2010/main" val="2739196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523115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2</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45932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29296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56492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5</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842197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796299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8</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109424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D5D2CD8-E65B-433D-A950-C41493308013}" type="slidenum">
              <a:rPr lang="en-US" smtClean="0"/>
              <a:pPr>
                <a:defRPr/>
              </a:pPr>
              <a:t>9</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9998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029200" y="990600"/>
            <a:ext cx="3886200" cy="704850"/>
          </a:xfrm>
          <a:effectLst/>
        </p:spPr>
        <p:txBody>
          <a:bodyPr/>
          <a:lstStyle>
            <a:lvl1pPr algn="ct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5029200" y="1981200"/>
            <a:ext cx="3886200" cy="685800"/>
          </a:xfrm>
        </p:spPr>
        <p:txBody>
          <a:bodyPr/>
          <a:lstStyle>
            <a:lvl1pPr marL="0" indent="0" algn="ctr">
              <a:buFontTx/>
              <a:buNone/>
              <a:defRPr sz="28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715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053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72213" y="152400"/>
            <a:ext cx="2014537"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152400"/>
            <a:ext cx="5891213"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28600" y="152400"/>
            <a:ext cx="8058150" cy="556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52400"/>
            <a:ext cx="7315200" cy="71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2051" name="Rectangle 3"/>
          <p:cNvSpPr>
            <a:spLocks noGrp="1" noChangeArrowheads="1"/>
          </p:cNvSpPr>
          <p:nvPr>
            <p:ph type="body" idx="1"/>
          </p:nvPr>
        </p:nvSpPr>
        <p:spPr bwMode="auto">
          <a:xfrm>
            <a:off x="971550" y="152400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bwMode="auto">
          <a:xfrm>
            <a:off x="1571604" y="4929198"/>
            <a:ext cx="7572396" cy="1500198"/>
          </a:xfrm>
          <a:prstGeom prst="rect">
            <a:avLst/>
          </a:prstGeom>
          <a:gradFill rotWithShape="1">
            <a:gsLst>
              <a:gs pos="0">
                <a:schemeClr val="tx2">
                  <a:alpha val="0"/>
                </a:schemeClr>
              </a:gs>
              <a:gs pos="100000">
                <a:schemeClr val="tx2"/>
              </a:gs>
            </a:gsLst>
            <a:lin ang="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2053" name="Rectangle 5"/>
          <p:cNvSpPr>
            <a:spLocks noGrp="1" noChangeArrowheads="1"/>
          </p:cNvSpPr>
          <p:nvPr>
            <p:ph type="ctrTitle"/>
          </p:nvPr>
        </p:nvSpPr>
        <p:spPr>
          <a:xfrm>
            <a:off x="2786050" y="4365104"/>
            <a:ext cx="6029338" cy="1268944"/>
          </a:xfrm>
          <a:effectLst>
            <a:outerShdw dist="17961" dir="2700000" sx="1000" sy="1000" algn="ctr" rotWithShape="0">
              <a:schemeClr val="accent5"/>
            </a:outerShdw>
          </a:effectLst>
        </p:spPr>
        <p:txBody>
          <a:bodyPr/>
          <a:lstStyle/>
          <a:p>
            <a:pPr algn="r">
              <a:defRPr/>
            </a:pPr>
            <a:r>
              <a:rPr lang="tr-TR" dirty="0" smtClean="0">
                <a:solidFill>
                  <a:srgbClr val="FF0000"/>
                </a:solidFill>
              </a:rPr>
              <a:t>Doğrudan Öğretimde Sosyal Beceri Öğretimi </a:t>
            </a:r>
            <a:endParaRPr lang="en-US" dirty="0">
              <a:solidFill>
                <a:srgbClr val="FF0000"/>
              </a:solidFill>
            </a:endParaRPr>
          </a:p>
        </p:txBody>
      </p:sp>
      <p:sp>
        <p:nvSpPr>
          <p:cNvPr id="2052" name="Rectangle 4"/>
          <p:cNvSpPr>
            <a:spLocks noGrp="1" noChangeArrowheads="1"/>
          </p:cNvSpPr>
          <p:nvPr>
            <p:ph type="subTitle" idx="1"/>
          </p:nvPr>
        </p:nvSpPr>
        <p:spPr>
          <a:xfrm>
            <a:off x="2786050" y="5672158"/>
            <a:ext cx="6029338" cy="685800"/>
          </a:xfrm>
          <a:effectLst>
            <a:outerShdw dist="17961" dir="2700000" sx="1000" sy="1000" algn="ctr" rotWithShape="0">
              <a:schemeClr val="accent5"/>
            </a:outerShdw>
          </a:effectLst>
        </p:spPr>
        <p:txBody>
          <a:bodyPr/>
          <a:lstStyle/>
          <a:p>
            <a:pPr algn="r">
              <a:defRPr/>
            </a:pPr>
            <a:r>
              <a:rPr lang="tr-TR" dirty="0" smtClean="0">
                <a:solidFill>
                  <a:schemeClr val="tx1"/>
                </a:solidFill>
              </a:rPr>
              <a:t>Doç. Dr. Serpil ALPTEKİN </a:t>
            </a:r>
            <a:endParaRPr lang="en-US" dirty="0">
              <a:solidFill>
                <a:schemeClr val="tx1"/>
              </a:solidFill>
            </a:endParaRPr>
          </a:p>
          <a:p>
            <a:pPr algn="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Doğrudan Öğretim </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indent="0">
              <a:buNone/>
            </a:pPr>
            <a:endParaRPr lang="tr-TR" sz="1800" dirty="0"/>
          </a:p>
          <a:p>
            <a:pPr marL="0" indent="0">
              <a:buNone/>
            </a:pPr>
            <a:r>
              <a:rPr lang="tr-TR" sz="1800" dirty="0" smtClean="0"/>
              <a:t>Doğrudan </a:t>
            </a:r>
            <a:r>
              <a:rPr lang="tr-TR" sz="1800" dirty="0"/>
              <a:t>öğretim, öğretmen tarafından öğrencilerin doğru tepkilerini artırmak amacıyla açık ve belirgin ipuçları sunulan ve bu ipuçları sistematik olarak geri çekilerek öğrenciyi tamamen bağımsızlığa ulaştırmayı hedefleyen bir yöntemdir </a:t>
            </a:r>
            <a:endParaRPr lang="ru-RU" sz="1800" dirty="0" smtClean="0"/>
          </a:p>
        </p:txBody>
      </p:sp>
    </p:spTree>
    <p:extLst>
      <p:ext uri="{BB962C8B-B14F-4D97-AF65-F5344CB8AC3E}">
        <p14:creationId xmlns:p14="http://schemas.microsoft.com/office/powerpoint/2010/main" val="428421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Doğrudan Öğretim Aşamalar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r>
              <a:rPr lang="tr-TR" sz="1800" dirty="0" smtClean="0"/>
              <a:t> </a:t>
            </a:r>
            <a:endParaRPr lang="ru-RU" sz="1800" dirty="0" smtClean="0"/>
          </a:p>
        </p:txBody>
      </p:sp>
      <p:pic>
        <p:nvPicPr>
          <p:cNvPr id="2" name="Resim 1"/>
          <p:cNvPicPr>
            <a:picLocks noChangeAspect="1"/>
          </p:cNvPicPr>
          <p:nvPr/>
        </p:nvPicPr>
        <p:blipFill>
          <a:blip r:embed="rId3"/>
          <a:stretch>
            <a:fillRect/>
          </a:stretch>
        </p:blipFill>
        <p:spPr>
          <a:xfrm>
            <a:off x="2240078" y="1596993"/>
            <a:ext cx="4663844" cy="3664014"/>
          </a:xfrm>
          <a:prstGeom prst="rect">
            <a:avLst/>
          </a:prstGeom>
        </p:spPr>
      </p:pic>
    </p:spTree>
    <p:extLst>
      <p:ext uri="{BB962C8B-B14F-4D97-AF65-F5344CB8AC3E}">
        <p14:creationId xmlns:p14="http://schemas.microsoft.com/office/powerpoint/2010/main" val="120893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Güdüleme ve Gereksinim Oluşturma</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r>
              <a:rPr lang="tr-TR" sz="1800" dirty="0" smtClean="0"/>
              <a:t>Bu </a:t>
            </a:r>
            <a:r>
              <a:rPr lang="tr-TR" sz="1800" dirty="0"/>
              <a:t>aşamada, öğrencinin dikkati öğretilecek davranışa çekilir, öğrenciye öğretilmesi hedeflenen davranış hakkında bilgi verilir </a:t>
            </a:r>
            <a:r>
              <a:rPr lang="tr-TR" sz="1800" dirty="0"/>
              <a:t> </a:t>
            </a:r>
            <a:r>
              <a:rPr lang="tr-TR" sz="1800" dirty="0" smtClean="0"/>
              <a:t>Öğrenciye </a:t>
            </a:r>
            <a:r>
              <a:rPr lang="tr-TR" sz="1800" dirty="0"/>
              <a:t>öğretilecek becerinin önemi ve gerekliliği anlatılır. </a:t>
            </a:r>
            <a:endParaRPr lang="ru-RU" sz="1800" dirty="0" smtClean="0"/>
          </a:p>
        </p:txBody>
      </p:sp>
    </p:spTree>
    <p:extLst>
      <p:ext uri="{BB962C8B-B14F-4D97-AF65-F5344CB8AC3E}">
        <p14:creationId xmlns:p14="http://schemas.microsoft.com/office/powerpoint/2010/main" val="228645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Model Olma ve Davranışı Prova Etme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r>
              <a:rPr lang="tr-TR" sz="1800" dirty="0" smtClean="0"/>
              <a:t>Doğrudan </a:t>
            </a:r>
            <a:r>
              <a:rPr lang="tr-TR" sz="1800" dirty="0"/>
              <a:t>öğretimde model olma, öğrenciye kazandırılacak sosyal beceriyle ilgili davranışın nasıl yapılacağının öğretmen tarafından gösterilerek aynı zamanda davranışın yapımının betimlenmesidir </a:t>
            </a:r>
            <a:endParaRPr lang="tr-TR" sz="1800" dirty="0" smtClean="0"/>
          </a:p>
          <a:p>
            <a:pPr marL="0" indent="0">
              <a:buNone/>
            </a:pPr>
            <a:endParaRPr lang="tr-TR" sz="1800" dirty="0"/>
          </a:p>
          <a:p>
            <a:pPr marL="0" indent="0">
              <a:buNone/>
            </a:pPr>
            <a:r>
              <a:rPr lang="tr-TR" sz="1800" dirty="0" smtClean="0"/>
              <a:t>Model </a:t>
            </a:r>
            <a:r>
              <a:rPr lang="tr-TR" sz="1800" dirty="0"/>
              <a:t>olma aşamasında, öğretilmesi hedeflenen sosyal beceri, bir başkası tarafından doğru olarak yapılır. Böylelikle öğrenciye davranışın nasıl yapıldığını gözleme fırsatı sağlanmış olur. Daha sonra gözlediği davranışı yapması yani taklit etmesi istenir. </a:t>
            </a:r>
            <a:endParaRPr lang="ru-RU" sz="1800" dirty="0" smtClean="0"/>
          </a:p>
        </p:txBody>
      </p:sp>
    </p:spTree>
    <p:extLst>
      <p:ext uri="{BB962C8B-B14F-4D97-AF65-F5344CB8AC3E}">
        <p14:creationId xmlns:p14="http://schemas.microsoft.com/office/powerpoint/2010/main" val="33707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Rehberli Uygulamalar</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smtClean="0"/>
              <a:t>Rehberli </a:t>
            </a:r>
            <a:r>
              <a:rPr lang="tr-TR" sz="1800" dirty="0"/>
              <a:t>uygulamalarda öğrencinin hedeflenen beceride doğru tepkilerini artırmak amacıyla öğretmen rehberliğinde bol sayıda alıştırma yapılır. Bu aşamada öğrenci, model olma aşamasında izlediği ve prova ettiği becerilerin kullanımını doğal ya da yapılandırılmış doğal ortamlarda tatbik eder ve rol alır. </a:t>
            </a:r>
            <a:endParaRPr lang="tr-TR" sz="1800" dirty="0" smtClean="0"/>
          </a:p>
          <a:p>
            <a:pPr marL="0" indent="0">
              <a:buNone/>
            </a:pPr>
            <a:endParaRPr lang="tr-TR" sz="1800" dirty="0" smtClean="0"/>
          </a:p>
          <a:p>
            <a:pPr marL="0" indent="0">
              <a:buNone/>
            </a:pPr>
            <a:r>
              <a:rPr lang="tr-TR" sz="1800" dirty="0" smtClean="0"/>
              <a:t>Rolleri </a:t>
            </a:r>
            <a:r>
              <a:rPr lang="tr-TR" sz="1800" dirty="0"/>
              <a:t>gerçekleştirirken, öğretmen öğrenciye model olmadan kazandırılacak davranışlarda ne yapılması ya da söylenmesi gerektiğiyle ilgili hatırlatıcı ipuçları vererek, öğrencinin bağımsızlığa ulaşmasını sağlar </a:t>
            </a:r>
            <a:endParaRPr lang="ru-RU" sz="1800" dirty="0" smtClean="0"/>
          </a:p>
        </p:txBody>
      </p:sp>
    </p:spTree>
    <p:extLst>
      <p:ext uri="{BB962C8B-B14F-4D97-AF65-F5344CB8AC3E}">
        <p14:creationId xmlns:p14="http://schemas.microsoft.com/office/powerpoint/2010/main" val="3846680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Bağımsız Uygulamalar</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a:t>Rehberli uygulamalarda öğrenci gereksinimlerini karşılayacak sayıda alıştırma yapıldıktan sonra aynı zorluk düzeyinde ancak daha önceki aşamalarda kullanılan senaryolardan farklı senaryolarla öğretime devam edilir. </a:t>
            </a:r>
            <a:endParaRPr lang="tr-TR" sz="1800" dirty="0" smtClean="0"/>
          </a:p>
          <a:p>
            <a:pPr marL="0" indent="0">
              <a:buNone/>
            </a:pPr>
            <a:endParaRPr lang="tr-TR" sz="1800" dirty="0"/>
          </a:p>
          <a:p>
            <a:pPr marL="0" indent="0">
              <a:buNone/>
            </a:pPr>
            <a:r>
              <a:rPr lang="tr-TR" sz="1800" dirty="0" smtClean="0"/>
              <a:t>Bu </a:t>
            </a:r>
            <a:r>
              <a:rPr lang="tr-TR" sz="1800" dirty="0"/>
              <a:t>aşama bir değerlendirme aşaması değildir ve öğretmen öğrenci tepkilerini gözlemeye devam eder. Öğrenciden senaryoda yer alan rolleri ön bilgisi olmaksızın yapması beklenir. </a:t>
            </a:r>
            <a:endParaRPr lang="ru-RU" sz="1800" dirty="0" smtClean="0"/>
          </a:p>
        </p:txBody>
      </p:sp>
    </p:spTree>
    <p:extLst>
      <p:ext uri="{BB962C8B-B14F-4D97-AF65-F5344CB8AC3E}">
        <p14:creationId xmlns:p14="http://schemas.microsoft.com/office/powerpoint/2010/main" val="152887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Genelleme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smtClean="0"/>
              <a:t>Doğrudan </a:t>
            </a:r>
            <a:r>
              <a:rPr lang="tr-TR" sz="1800" dirty="0"/>
              <a:t>öğretim yapılandırılmış öğretim uygulamalarını içerdiği için edinilen becerinin kendiliğinden başka ortamlara, kişilere, materyallere ve becerilere </a:t>
            </a:r>
            <a:r>
              <a:rPr lang="tr-TR" sz="1800" dirty="0" err="1"/>
              <a:t>genellenmesi</a:t>
            </a:r>
            <a:r>
              <a:rPr lang="tr-TR" sz="1800" dirty="0"/>
              <a:t> de zor olabilir. Bu nedenle genellemenin öğretmenler tarafından planlanması ve öğrencilerle özel olarak çalışılması gerekir. </a:t>
            </a:r>
            <a:endParaRPr lang="tr-TR" sz="1800" dirty="0" smtClean="0"/>
          </a:p>
          <a:p>
            <a:pPr marL="0" indent="0">
              <a:buNone/>
            </a:pPr>
            <a:endParaRPr lang="tr-TR" sz="1800" dirty="0" smtClean="0"/>
          </a:p>
          <a:p>
            <a:pPr marL="0" indent="0">
              <a:buNone/>
            </a:pPr>
            <a:r>
              <a:rPr lang="tr-TR" sz="1800" dirty="0" smtClean="0"/>
              <a:t>Bunun </a:t>
            </a:r>
            <a:r>
              <a:rPr lang="tr-TR" sz="1800" dirty="0"/>
              <a:t>için öğretmenler mümkün olduğunca doğal ortamlarla benzeşen ortamlarda bu senaryoları gerçekleştirmelidir. </a:t>
            </a:r>
            <a:endParaRPr lang="tr-TR" sz="1800" dirty="0" smtClean="0"/>
          </a:p>
          <a:p>
            <a:pPr marL="0" indent="0">
              <a:buNone/>
            </a:pPr>
            <a:endParaRPr lang="tr-TR" sz="1800" dirty="0"/>
          </a:p>
          <a:p>
            <a:pPr marL="0" indent="0">
              <a:buNone/>
            </a:pPr>
            <a:r>
              <a:rPr lang="tr-TR" sz="1800" dirty="0" smtClean="0"/>
              <a:t>Öğretime </a:t>
            </a:r>
            <a:r>
              <a:rPr lang="tr-TR" sz="1800" dirty="0"/>
              <a:t>mümkün olduğu çeşitlilikte kişi, ortam ve materyal eklenmelidir </a:t>
            </a:r>
            <a:endParaRPr lang="ru-RU" sz="1800" dirty="0" smtClean="0"/>
          </a:p>
        </p:txBody>
      </p:sp>
    </p:spTree>
    <p:extLst>
      <p:ext uri="{BB962C8B-B14F-4D97-AF65-F5344CB8AC3E}">
        <p14:creationId xmlns:p14="http://schemas.microsoft.com/office/powerpoint/2010/main" val="295840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188641"/>
            <a:ext cx="6934200" cy="792088"/>
          </a:xfrm>
          <a:effectLst>
            <a:outerShdw dist="17961" dir="2700000" algn="ctr" rotWithShape="0">
              <a:schemeClr val="accent5"/>
            </a:outerShdw>
          </a:effectLst>
        </p:spPr>
        <p:txBody>
          <a:bodyPr/>
          <a:lstStyle/>
          <a:p>
            <a:pPr>
              <a:defRPr/>
            </a:pPr>
            <a:r>
              <a:rPr lang="tr-TR" sz="4000" dirty="0" smtClean="0"/>
              <a:t>Kaynaklar </a:t>
            </a:r>
            <a:endParaRPr lang="en-US" sz="4000" dirty="0" smtClean="0"/>
          </a:p>
        </p:txBody>
      </p:sp>
      <p:sp>
        <p:nvSpPr>
          <p:cNvPr id="3" name="İçerik Yer Tutucusu 2"/>
          <p:cNvSpPr>
            <a:spLocks noGrp="1"/>
          </p:cNvSpPr>
          <p:nvPr>
            <p:ph idx="1"/>
          </p:nvPr>
        </p:nvSpPr>
        <p:spPr>
          <a:xfrm>
            <a:off x="1981200" y="1196752"/>
            <a:ext cx="6449566" cy="4446240"/>
          </a:xfrm>
        </p:spPr>
        <p:txBody>
          <a:bodyPr/>
          <a:lstStyle/>
          <a:p>
            <a:pPr marL="0" indent="0">
              <a:buNone/>
            </a:pPr>
            <a:r>
              <a:rPr lang="tr-TR" sz="1000" dirty="0"/>
              <a:t>Alptekin, S. (2010). </a:t>
            </a:r>
            <a:r>
              <a:rPr lang="tr-TR" sz="1000" i="1" dirty="0"/>
              <a:t>Akranların sosyal becerilere model olduğu doğrudan öğretimin zihinsel engelli öğrencinin sosyal becerileri kazanması, sürdürmesi, genellemesi ve sosyal kabulüne etkisi </a:t>
            </a:r>
            <a:r>
              <a:rPr lang="tr-TR" sz="1000" dirty="0"/>
              <a:t>(Tez Numarası: 279691)  [Doktora Tezi, Gazi Üniversitesi]. Yükseköğretim Kurulu Ulusal Tez Merkezi</a:t>
            </a:r>
            <a:r>
              <a:rPr lang="tr-TR" sz="1000" dirty="0" smtClean="0"/>
              <a:t>.</a:t>
            </a:r>
          </a:p>
          <a:p>
            <a:pPr marL="0" indent="0">
              <a:buNone/>
            </a:pPr>
            <a:r>
              <a:rPr lang="tr-TR" sz="1000" dirty="0"/>
              <a:t>Çakır, S. (2006). </a:t>
            </a:r>
            <a:r>
              <a:rPr lang="tr-TR" sz="1000" i="1" dirty="0"/>
              <a:t>Doğrudan öğretim yaklaşımının zihin engelli öğrencilere telefonla uygun şekilde konuşma sosyal becerisini kazandırmada etkisi </a:t>
            </a:r>
            <a:r>
              <a:rPr lang="tr-TR" sz="1000" dirty="0"/>
              <a:t>(Tez Numarası: 215264) [Doktora Tezi, Gazi Üniversitesi]. Yükseköğretim Kurulu Ulusal Tez Merkezi.</a:t>
            </a:r>
          </a:p>
          <a:p>
            <a:pPr marL="0" indent="0">
              <a:buNone/>
            </a:pPr>
            <a:r>
              <a:rPr lang="tr-TR" sz="1000" dirty="0"/>
              <a:t>Çiftçi, İ. (2001). </a:t>
            </a:r>
            <a:r>
              <a:rPr lang="tr-TR" sz="1000" i="1" dirty="0"/>
              <a:t>Zihinsel engelli bireyler için hazırlanan bilişsel süreç yaklaşımına dayalı sosyal beceri programının etkililiğinin incelenmesi</a:t>
            </a:r>
            <a:r>
              <a:rPr lang="tr-TR" sz="1000" dirty="0"/>
              <a:t> (Tez Numarası: 100100) [Yüksek Lisans Tezi, Ankara Üniversitesi]. Yükseköğretim Kurulu Ulusal Tez Merkezi.</a:t>
            </a:r>
          </a:p>
          <a:p>
            <a:pPr marL="0" indent="0">
              <a:buNone/>
            </a:pPr>
            <a:r>
              <a:rPr lang="tr-TR" sz="1000" dirty="0" err="1"/>
              <a:t>Sargent</a:t>
            </a:r>
            <a:r>
              <a:rPr lang="tr-TR" sz="1000" dirty="0"/>
              <a:t>, L. R. (1991). </a:t>
            </a:r>
            <a:r>
              <a:rPr lang="tr-TR" sz="1000" i="1" dirty="0" err="1"/>
              <a:t>Socail</a:t>
            </a:r>
            <a:r>
              <a:rPr lang="tr-TR" sz="1000" i="1" dirty="0"/>
              <a:t> </a:t>
            </a:r>
            <a:r>
              <a:rPr lang="tr-TR" sz="1000" i="1" dirty="0" err="1"/>
              <a:t>Skills</a:t>
            </a:r>
            <a:r>
              <a:rPr lang="tr-TR" sz="1000" i="1" dirty="0"/>
              <a:t> </a:t>
            </a:r>
            <a:r>
              <a:rPr lang="tr-TR" sz="1000" i="1" dirty="0" err="1"/>
              <a:t>for</a:t>
            </a:r>
            <a:r>
              <a:rPr lang="tr-TR" sz="1000" i="1" dirty="0"/>
              <a:t> </a:t>
            </a:r>
            <a:r>
              <a:rPr lang="tr-TR" sz="1000" i="1" dirty="0" err="1"/>
              <a:t>school</a:t>
            </a:r>
            <a:r>
              <a:rPr lang="tr-TR" sz="1000" i="1" dirty="0"/>
              <a:t> </a:t>
            </a:r>
            <a:r>
              <a:rPr lang="tr-TR" sz="1000" i="1" dirty="0" err="1"/>
              <a:t>and</a:t>
            </a:r>
            <a:r>
              <a:rPr lang="tr-TR" sz="1000" i="1" dirty="0"/>
              <a:t> </a:t>
            </a:r>
            <a:r>
              <a:rPr lang="tr-TR" sz="1000" i="1" dirty="0" err="1"/>
              <a:t>community</a:t>
            </a:r>
            <a:r>
              <a:rPr lang="tr-TR" sz="1000" i="1" dirty="0"/>
              <a:t> </a:t>
            </a:r>
            <a:r>
              <a:rPr lang="tr-TR" sz="1000" i="1" dirty="0" err="1"/>
              <a:t>systematic</a:t>
            </a:r>
            <a:r>
              <a:rPr lang="tr-TR" sz="1000" i="1" dirty="0"/>
              <a:t> </a:t>
            </a:r>
            <a:r>
              <a:rPr lang="tr-TR" sz="1000" i="1" dirty="0" err="1"/>
              <a:t>Instruction</a:t>
            </a:r>
            <a:r>
              <a:rPr lang="tr-TR" sz="1000" i="1" dirty="0"/>
              <a:t> </a:t>
            </a:r>
            <a:r>
              <a:rPr lang="tr-TR" sz="1000" i="1" dirty="0" err="1"/>
              <a:t>for</a:t>
            </a:r>
            <a:r>
              <a:rPr lang="tr-TR" sz="1000" i="1" dirty="0"/>
              <a:t> </a:t>
            </a:r>
            <a:r>
              <a:rPr lang="tr-TR" sz="1000" i="1" dirty="0" err="1"/>
              <a:t>children</a:t>
            </a:r>
            <a:r>
              <a:rPr lang="tr-TR" sz="1000" i="1" dirty="0"/>
              <a:t> </a:t>
            </a:r>
            <a:r>
              <a:rPr lang="tr-TR" sz="1000" i="1" dirty="0" err="1"/>
              <a:t>and</a:t>
            </a:r>
            <a:r>
              <a:rPr lang="tr-TR" sz="1000" i="1" dirty="0"/>
              <a:t> </a:t>
            </a:r>
            <a:r>
              <a:rPr lang="tr-TR" sz="1000" i="1" dirty="0" err="1"/>
              <a:t>youth</a:t>
            </a:r>
            <a:r>
              <a:rPr lang="tr-TR" sz="1000" i="1" dirty="0"/>
              <a:t> </a:t>
            </a:r>
            <a:r>
              <a:rPr lang="tr-TR" sz="1000" i="1" dirty="0" err="1"/>
              <a:t>with</a:t>
            </a:r>
            <a:r>
              <a:rPr lang="tr-TR" sz="1000" i="1" dirty="0"/>
              <a:t> </a:t>
            </a:r>
            <a:r>
              <a:rPr lang="tr-TR" sz="1000" i="1" dirty="0" err="1"/>
              <a:t>cognitive</a:t>
            </a:r>
            <a:r>
              <a:rPr lang="tr-TR" sz="1000" i="1" dirty="0"/>
              <a:t> </a:t>
            </a:r>
            <a:r>
              <a:rPr lang="tr-TR" sz="1000" i="1" dirty="0" err="1"/>
              <a:t>delay</a:t>
            </a:r>
            <a:r>
              <a:rPr lang="tr-TR" sz="1000" dirty="0"/>
              <a:t>. </a:t>
            </a:r>
            <a:r>
              <a:rPr lang="tr-TR" sz="1000" dirty="0" err="1"/>
              <a:t>The</a:t>
            </a:r>
            <a:r>
              <a:rPr lang="tr-TR" sz="1000" dirty="0"/>
              <a:t> </a:t>
            </a:r>
            <a:r>
              <a:rPr lang="tr-TR" sz="1000" dirty="0" err="1"/>
              <a:t>Division</a:t>
            </a:r>
            <a:r>
              <a:rPr lang="tr-TR" sz="1000" dirty="0"/>
              <a:t> on </a:t>
            </a:r>
            <a:r>
              <a:rPr lang="tr-TR" sz="1000" dirty="0" err="1"/>
              <a:t>Mental</a:t>
            </a:r>
            <a:r>
              <a:rPr lang="tr-TR" sz="1000" dirty="0"/>
              <a:t> </a:t>
            </a:r>
            <a:r>
              <a:rPr lang="tr-TR" sz="1000" dirty="0" err="1"/>
              <a:t>Retardation</a:t>
            </a:r>
            <a:r>
              <a:rPr lang="tr-TR" sz="1000" dirty="0"/>
              <a:t> of </a:t>
            </a:r>
            <a:r>
              <a:rPr lang="tr-TR" sz="1000" dirty="0" err="1"/>
              <a:t>The</a:t>
            </a:r>
            <a:r>
              <a:rPr lang="tr-TR" sz="1000" dirty="0"/>
              <a:t> </a:t>
            </a:r>
            <a:r>
              <a:rPr lang="tr-TR" sz="1000" dirty="0" err="1"/>
              <a:t>Council</a:t>
            </a:r>
            <a:r>
              <a:rPr lang="tr-TR" sz="1000" dirty="0"/>
              <a:t> </a:t>
            </a:r>
            <a:r>
              <a:rPr lang="tr-TR" sz="1000" dirty="0" err="1"/>
              <a:t>for</a:t>
            </a:r>
            <a:r>
              <a:rPr lang="tr-TR" sz="1000" dirty="0"/>
              <a:t> </a:t>
            </a:r>
            <a:r>
              <a:rPr lang="tr-TR" sz="1000" dirty="0" err="1"/>
              <a:t>Exceptional</a:t>
            </a:r>
            <a:r>
              <a:rPr lang="tr-TR" sz="1000" dirty="0"/>
              <a:t> </a:t>
            </a:r>
            <a:r>
              <a:rPr lang="tr-TR" sz="1000" dirty="0" err="1"/>
              <a:t>Children</a:t>
            </a:r>
            <a:r>
              <a:rPr lang="tr-TR" sz="1000" dirty="0"/>
              <a:t>.</a:t>
            </a:r>
          </a:p>
          <a:p>
            <a:pPr marL="0" indent="0">
              <a:buNone/>
            </a:pPr>
            <a:r>
              <a:rPr lang="tr-TR" sz="1000" dirty="0" err="1"/>
              <a:t>Rosenberg</a:t>
            </a:r>
            <a:r>
              <a:rPr lang="tr-TR" sz="1000" dirty="0"/>
              <a:t>, M. S., </a:t>
            </a:r>
            <a:r>
              <a:rPr lang="tr-TR" sz="1000" dirty="0" err="1"/>
              <a:t>O’Shea</a:t>
            </a:r>
            <a:r>
              <a:rPr lang="tr-TR" sz="1000" dirty="0"/>
              <a:t>, L., &amp; </a:t>
            </a:r>
            <a:r>
              <a:rPr lang="tr-TR" sz="1000" dirty="0" err="1"/>
              <a:t>O’Shea</a:t>
            </a:r>
            <a:r>
              <a:rPr lang="tr-TR" sz="1000" dirty="0"/>
              <a:t>, D. J. (2002). </a:t>
            </a:r>
            <a:r>
              <a:rPr lang="tr-TR" sz="1000" i="1" dirty="0" err="1"/>
              <a:t>Student</a:t>
            </a:r>
            <a:r>
              <a:rPr lang="tr-TR" sz="1000" i="1" dirty="0"/>
              <a:t> </a:t>
            </a:r>
            <a:r>
              <a:rPr lang="tr-TR" sz="1000" i="1" dirty="0" err="1"/>
              <a:t>to</a:t>
            </a:r>
            <a:r>
              <a:rPr lang="tr-TR" sz="1000" i="1" dirty="0"/>
              <a:t> </a:t>
            </a:r>
            <a:r>
              <a:rPr lang="tr-TR" sz="1000" i="1" dirty="0" err="1"/>
              <a:t>master</a:t>
            </a:r>
            <a:r>
              <a:rPr lang="tr-TR" sz="1000" i="1" dirty="0"/>
              <a:t> </a:t>
            </a:r>
            <a:r>
              <a:rPr lang="tr-TR" sz="1000" i="1" dirty="0" err="1"/>
              <a:t>teacher</a:t>
            </a:r>
            <a:r>
              <a:rPr lang="tr-TR" sz="1000" i="1" dirty="0"/>
              <a:t>: A </a:t>
            </a:r>
            <a:r>
              <a:rPr lang="tr-TR" sz="1000" i="1" dirty="0" err="1"/>
              <a:t>practical</a:t>
            </a:r>
            <a:r>
              <a:rPr lang="tr-TR" sz="1000" i="1" dirty="0"/>
              <a:t> </a:t>
            </a:r>
            <a:r>
              <a:rPr lang="tr-TR" sz="1000" i="1" dirty="0" err="1"/>
              <a:t>guide</a:t>
            </a:r>
            <a:r>
              <a:rPr lang="tr-TR" sz="1000" i="1" dirty="0"/>
              <a:t> </a:t>
            </a:r>
            <a:r>
              <a:rPr lang="tr-TR" sz="1000" i="1" dirty="0" err="1"/>
              <a:t>educating</a:t>
            </a:r>
            <a:r>
              <a:rPr lang="tr-TR" sz="1000" i="1" dirty="0"/>
              <a:t> </a:t>
            </a:r>
            <a:r>
              <a:rPr lang="tr-TR" sz="1000" i="1" dirty="0" err="1"/>
              <a:t>students</a:t>
            </a:r>
            <a:r>
              <a:rPr lang="tr-TR" sz="1000" i="1" dirty="0"/>
              <a:t> </a:t>
            </a:r>
            <a:r>
              <a:rPr lang="tr-TR" sz="1000" i="1" dirty="0" err="1"/>
              <a:t>with</a:t>
            </a:r>
            <a:r>
              <a:rPr lang="tr-TR" sz="1000" i="1" dirty="0"/>
              <a:t> </a:t>
            </a:r>
            <a:r>
              <a:rPr lang="tr-TR" sz="1000" i="1" dirty="0" err="1"/>
              <a:t>special</a:t>
            </a:r>
            <a:r>
              <a:rPr lang="tr-TR" sz="1000" i="1" dirty="0"/>
              <a:t> </a:t>
            </a:r>
            <a:r>
              <a:rPr lang="tr-TR" sz="1000" i="1" dirty="0" err="1"/>
              <a:t>education</a:t>
            </a:r>
            <a:r>
              <a:rPr lang="tr-TR" sz="1000" dirty="0"/>
              <a:t> </a:t>
            </a:r>
            <a:r>
              <a:rPr lang="tr-TR" sz="1000" i="1" dirty="0"/>
              <a:t>(3rd </a:t>
            </a:r>
            <a:r>
              <a:rPr lang="tr-TR" sz="1000" i="1" dirty="0" err="1"/>
              <a:t>ed</a:t>
            </a:r>
            <a:r>
              <a:rPr lang="tr-TR" sz="1000" i="1" dirty="0"/>
              <a:t>).</a:t>
            </a:r>
            <a:r>
              <a:rPr lang="tr-TR" sz="1000" dirty="0"/>
              <a:t> </a:t>
            </a:r>
            <a:r>
              <a:rPr lang="tr-TR" sz="1000" dirty="0" err="1"/>
              <a:t>Merril</a:t>
            </a:r>
            <a:r>
              <a:rPr lang="tr-TR" sz="1000" dirty="0"/>
              <a:t> </a:t>
            </a:r>
            <a:r>
              <a:rPr lang="tr-TR" sz="1000" dirty="0" err="1"/>
              <a:t>Prentice-Hall</a:t>
            </a:r>
            <a:r>
              <a:rPr lang="tr-TR" sz="1000" dirty="0"/>
              <a:t>.</a:t>
            </a:r>
          </a:p>
          <a:p>
            <a:pPr marL="0" indent="0">
              <a:buNone/>
            </a:pPr>
            <a:r>
              <a:rPr lang="tr-TR" sz="1000" dirty="0" err="1"/>
              <a:t>Rosenshine</a:t>
            </a:r>
            <a:r>
              <a:rPr lang="tr-TR" sz="1000" dirty="0"/>
              <a:t>, B. V. (1982). </a:t>
            </a:r>
            <a:r>
              <a:rPr lang="tr-TR" sz="1000" dirty="0" err="1"/>
              <a:t>Synthesis</a:t>
            </a:r>
            <a:r>
              <a:rPr lang="tr-TR" sz="1000" dirty="0"/>
              <a:t> of </a:t>
            </a:r>
            <a:r>
              <a:rPr lang="tr-TR" sz="1000" dirty="0" err="1"/>
              <a:t>reasearch</a:t>
            </a:r>
            <a:r>
              <a:rPr lang="tr-TR" sz="1000" dirty="0"/>
              <a:t> on </a:t>
            </a:r>
            <a:r>
              <a:rPr lang="tr-TR" sz="1000" dirty="0" err="1"/>
              <a:t>explict</a:t>
            </a:r>
            <a:r>
              <a:rPr lang="tr-TR" sz="1000" dirty="0"/>
              <a:t> </a:t>
            </a:r>
            <a:r>
              <a:rPr lang="tr-TR" sz="1000" dirty="0" err="1"/>
              <a:t>teaching</a:t>
            </a:r>
            <a:r>
              <a:rPr lang="tr-TR" sz="1000" dirty="0"/>
              <a:t>. </a:t>
            </a:r>
            <a:r>
              <a:rPr lang="tr-TR" sz="1000" i="1" dirty="0" err="1"/>
              <a:t>Educational</a:t>
            </a:r>
            <a:r>
              <a:rPr lang="tr-TR" sz="1000" dirty="0"/>
              <a:t> </a:t>
            </a:r>
            <a:r>
              <a:rPr lang="tr-TR" sz="1000" i="1" dirty="0" err="1"/>
              <a:t>Leadership</a:t>
            </a:r>
            <a:r>
              <a:rPr lang="tr-TR" sz="1000" i="1" dirty="0"/>
              <a:t>.  43</a:t>
            </a:r>
            <a:r>
              <a:rPr lang="tr-TR" sz="1000" dirty="0"/>
              <a:t>(7), 60-68.</a:t>
            </a:r>
            <a:r>
              <a:rPr lang="tr-TR" sz="1000" i="1" dirty="0"/>
              <a:t> </a:t>
            </a:r>
            <a:endParaRPr lang="tr-TR" sz="1000" dirty="0"/>
          </a:p>
          <a:p>
            <a:pPr marL="0" indent="0">
              <a:buNone/>
            </a:pPr>
            <a:endParaRPr lang="tr-TR" sz="1000" dirty="0"/>
          </a:p>
          <a:p>
            <a:pPr marL="0" indent="0">
              <a:buNone/>
            </a:pPr>
            <a:endParaRPr lang="tr-TR" dirty="0"/>
          </a:p>
        </p:txBody>
      </p:sp>
    </p:spTree>
    <p:extLst>
      <p:ext uri="{BB962C8B-B14F-4D97-AF65-F5344CB8AC3E}">
        <p14:creationId xmlns:p14="http://schemas.microsoft.com/office/powerpoint/2010/main" val="1538400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Другая 232">
      <a:dk1>
        <a:srgbClr val="4D4D4D"/>
      </a:dk1>
      <a:lt1>
        <a:srgbClr val="4D4D4D"/>
      </a:lt1>
      <a:dk2>
        <a:srgbClr val="FFFFFF"/>
      </a:dk2>
      <a:lt2>
        <a:srgbClr val="F89279"/>
      </a:lt2>
      <a:accent1>
        <a:srgbClr val="FF9728"/>
      </a:accent1>
      <a:accent2>
        <a:srgbClr val="00D078"/>
      </a:accent2>
      <a:accent3>
        <a:srgbClr val="DADADA"/>
      </a:accent3>
      <a:accent4>
        <a:srgbClr val="BBC0BB"/>
      </a:accent4>
      <a:accent5>
        <a:srgbClr val="FFFFFF"/>
      </a:accent5>
      <a:accent6>
        <a:srgbClr val="2A9ADC"/>
      </a:accent6>
      <a:hlink>
        <a:srgbClr val="2A9ADC"/>
      </a:hlink>
      <a:folHlink>
        <a:srgbClr val="4D4D4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26788"/>
        </a:lt2>
        <a:accent1>
          <a:srgbClr val="0089B3"/>
        </a:accent1>
        <a:accent2>
          <a:srgbClr val="01A2CE"/>
        </a:accent2>
        <a:accent3>
          <a:srgbClr val="FFFFFF"/>
        </a:accent3>
        <a:accent4>
          <a:srgbClr val="404040"/>
        </a:accent4>
        <a:accent5>
          <a:srgbClr val="AAC4D6"/>
        </a:accent5>
        <a:accent6>
          <a:srgbClr val="0192BA"/>
        </a:accent6>
        <a:hlink>
          <a:srgbClr val="01B3D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559CC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006AB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045A3"/>
        </a:lt2>
        <a:accent1>
          <a:srgbClr val="005AB6"/>
        </a:accent1>
        <a:accent2>
          <a:srgbClr val="0073CF"/>
        </a:accent2>
        <a:accent3>
          <a:srgbClr val="FFFFFF"/>
        </a:accent3>
        <a:accent4>
          <a:srgbClr val="404040"/>
        </a:accent4>
        <a:accent5>
          <a:srgbClr val="AAB5D7"/>
        </a:accent5>
        <a:accent6>
          <a:srgbClr val="0068BB"/>
        </a:accent6>
        <a:hlink>
          <a:srgbClr val="0084D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05EDC"/>
        </a:lt2>
        <a:accent1>
          <a:srgbClr val="3488E9"/>
        </a:accent1>
        <a:accent2>
          <a:srgbClr val="50B3F5"/>
        </a:accent2>
        <a:accent3>
          <a:srgbClr val="FFFFFF"/>
        </a:accent3>
        <a:accent4>
          <a:srgbClr val="404040"/>
        </a:accent4>
        <a:accent5>
          <a:srgbClr val="AEC3F2"/>
        </a:accent5>
        <a:accent6>
          <a:srgbClr val="48A2DE"/>
        </a:accent6>
        <a:hlink>
          <a:srgbClr val="65D4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E21B0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powerpoint-template-24</Template>
  <TotalTime>53</TotalTime>
  <Words>373</Words>
  <Application>Microsoft Office PowerPoint</Application>
  <PresentationFormat>Ekran Gösterisi (4:3)</PresentationFormat>
  <Paragraphs>58</Paragraphs>
  <Slides>9</Slides>
  <Notes>9</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9</vt:i4>
      </vt:variant>
    </vt:vector>
  </HeadingPairs>
  <TitlesOfParts>
    <vt:vector size="12" baseType="lpstr">
      <vt:lpstr>Arial</vt:lpstr>
      <vt:lpstr>Microsoft Sans Serif</vt:lpstr>
      <vt:lpstr>powerpoint-template-24</vt:lpstr>
      <vt:lpstr>Doğrudan Öğretimde Sosyal Beceri Öğretimi </vt:lpstr>
      <vt:lpstr> Doğrudan Öğretim </vt:lpstr>
      <vt:lpstr> Doğrudan Öğretim Aşamalar  </vt:lpstr>
      <vt:lpstr>  Güdüleme ve Gereksinim Oluşturma</vt:lpstr>
      <vt:lpstr>  Model Olma ve Davranışı Prova Etme </vt:lpstr>
      <vt:lpstr>  Rehberli Uygulamalar</vt:lpstr>
      <vt:lpstr>  Bağımsız Uygulamalar</vt:lpstr>
      <vt:lpstr>  Genelleme </vt:lpstr>
      <vt:lpstr>Kaynaklar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home</dc:creator>
  <cp:lastModifiedBy>USER-PC</cp:lastModifiedBy>
  <cp:revision>17</cp:revision>
  <dcterms:created xsi:type="dcterms:W3CDTF">2012-04-20T20:16:23Z</dcterms:created>
  <dcterms:modified xsi:type="dcterms:W3CDTF">2021-03-03T13:15:42Z</dcterms:modified>
</cp:coreProperties>
</file>